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20" r:id="rId3"/>
    <p:sldId id="306" r:id="rId4"/>
    <p:sldId id="321" r:id="rId5"/>
    <p:sldId id="307" r:id="rId6"/>
    <p:sldId id="310" r:id="rId7"/>
    <p:sldId id="309" r:id="rId8"/>
    <p:sldId id="308" r:id="rId9"/>
    <p:sldId id="304" r:id="rId10"/>
    <p:sldId id="305" r:id="rId11"/>
    <p:sldId id="312" r:id="rId12"/>
    <p:sldId id="314" r:id="rId13"/>
    <p:sldId id="315" r:id="rId14"/>
    <p:sldId id="316" r:id="rId15"/>
    <p:sldId id="317" r:id="rId16"/>
    <p:sldId id="318" r:id="rId17"/>
    <p:sldId id="319" r:id="rId18"/>
    <p:sldId id="32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CA59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812" autoAdjust="0"/>
    <p:restoredTop sz="94660"/>
  </p:normalViewPr>
  <p:slideViewPr>
    <p:cSldViewPr>
      <p:cViewPr>
        <p:scale>
          <a:sx n="63" d="100"/>
          <a:sy n="63" d="100"/>
        </p:scale>
        <p:origin x="-119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EB14F-6827-48AA-97DC-580510C43583}" type="datetimeFigureOut">
              <a:rPr lang="en-IN" smtClean="0"/>
              <a:pPr/>
              <a:t>21-12-2018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464F3-E555-4192-92DF-661536CE0E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2312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464F3-E555-4192-92DF-661536CE0E99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4001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464F3-E555-4192-92DF-661536CE0E99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4001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14970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4269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78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59190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2981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5769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53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3023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5704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558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1616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9034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034829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p:oleObj spid="_x0000_s1171" r:id="rId3" imgW="13937020" imgH="5409524" progId="">
              <p:embed/>
            </p:oleObj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804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Class Exercise #1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US" dirty="0" smtClean="0"/>
              <a:t>Activation Functions &amp; Error</a:t>
            </a:r>
            <a:endParaRPr lang="en-IN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4" y="6429396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Foundations::Sanjay Kumar Singh &amp; </a:t>
            </a:r>
            <a:r>
              <a:rPr lang="en-US" dirty="0" err="1" smtClean="0"/>
              <a:t>Usha</a:t>
            </a:r>
            <a:r>
              <a:rPr lang="en-US" dirty="0" smtClean="0"/>
              <a:t> </a:t>
            </a:r>
            <a:r>
              <a:rPr lang="en-US" dirty="0" err="1" smtClean="0"/>
              <a:t>Mittal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1361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21746594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2957" r:id="rId4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Binary Step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6400816" cy="4525963"/>
          </a:xfrm>
        </p:spPr>
        <p:txBody>
          <a:bodyPr/>
          <a:lstStyle/>
          <a:p>
            <a:endParaRPr lang="en-IN" b="1" dirty="0" smtClean="0">
              <a:solidFill>
                <a:srgbClr val="FF0000"/>
              </a:solidFill>
            </a:endParaRPr>
          </a:p>
          <a:p>
            <a:endParaRPr lang="en-IN" b="1" dirty="0" smtClean="0">
              <a:solidFill>
                <a:srgbClr val="FF0000"/>
              </a:solidFill>
            </a:endParaRPr>
          </a:p>
          <a:p>
            <a:r>
              <a:rPr lang="en-IN" b="1" dirty="0" smtClean="0">
                <a:solidFill>
                  <a:srgbClr val="FF0000"/>
                </a:solidFill>
              </a:rPr>
              <a:t>Very useful in Classifiers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829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68" y="3500438"/>
            <a:ext cx="4572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59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2958" name="Picture 1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786" y="1714488"/>
            <a:ext cx="3261188" cy="642942"/>
          </a:xfrm>
          <a:prstGeom prst="rect">
            <a:avLst/>
          </a:prstGeom>
          <a:noFill/>
        </p:spPr>
      </p:pic>
      <p:sp>
        <p:nvSpPr>
          <p:cNvPr id="82960" name="Rectangle 16"/>
          <p:cNvSpPr>
            <a:spLocks noChangeArrowheads="1"/>
          </p:cNvSpPr>
          <p:nvPr/>
        </p:nvSpPr>
        <p:spPr bwMode="auto">
          <a:xfrm>
            <a:off x="0" y="9842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98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28601717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9095" r:id="rId4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Logistic or Sigmoid</a:t>
            </a:r>
            <a:endParaRPr lang="en-I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682752" cy="4525963"/>
              </a:xfrm>
            </p:spPr>
            <p:txBody>
              <a:bodyPr/>
              <a:lstStyle/>
              <a:p>
                <a:r>
                  <a:rPr lang="en-IN" b="1" dirty="0" smtClean="0">
                    <a:solidFill>
                      <a:srgbClr val="FF0000"/>
                    </a:solidFill>
                  </a:rPr>
                  <a:t>f(x)=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lang="en-IN" b="1" dirty="0" smtClean="0">
                  <a:solidFill>
                    <a:srgbClr val="FF0000"/>
                  </a:solidFill>
                </a:endParaRP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Maps any sized input to outputs in range [0,1].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Useful in neural networks.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Has slow convergence.</a:t>
                </a:r>
              </a:p>
              <a:p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682752" cy="4525963"/>
              </a:xfrm>
              <a:blipFill rotWithShape="1">
                <a:blip r:embed="rId5"/>
                <a:stretch>
                  <a:fillRect l="-3642" b="-39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0" y="2357430"/>
            <a:ext cx="4343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908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0954278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0120" r:id="rId4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 err="1" smtClean="0">
                <a:solidFill>
                  <a:srgbClr val="C00000"/>
                </a:solidFill>
              </a:rPr>
              <a:t>Tanh</a:t>
            </a:r>
            <a:endParaRPr lang="en-I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9624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</a:rPr>
                  <a:t>f(x)=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num>
                      <m:den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-1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Maps any sized input to outputs in range [-1,1].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Similar to sigmoid function except it maps output in [-1,1]whereas sigmoid maps output to [0,1].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962400" cy="4525963"/>
              </a:xfrm>
              <a:blipFill rotWithShape="1">
                <a:blip r:embed="rId5"/>
                <a:stretch>
                  <a:fillRect l="-3077" t="-404" r="-2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133600"/>
            <a:ext cx="3657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680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0089919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4214" r:id="rId4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 err="1" smtClean="0">
                <a:solidFill>
                  <a:srgbClr val="C00000"/>
                </a:solidFill>
              </a:rPr>
              <a:t>Tanh</a:t>
            </a:r>
            <a:endParaRPr lang="en-I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9624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</a:rPr>
                  <a:t>f(x)=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num>
                      <m:den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b="1" dirty="0" smtClean="0">
                    <a:solidFill>
                      <a:srgbClr val="FF0000"/>
                    </a:solidFill>
                  </a:rPr>
                  <a:t>-1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Maps any sized input to outputs in range [-1,1].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Similar to sigmoid function except it maps output in [-1,1]whereas sigmoid maps output to [0,1].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962400" cy="4525963"/>
              </a:xfrm>
              <a:blipFill rotWithShape="1">
                <a:blip r:embed="rId5"/>
                <a:stretch>
                  <a:fillRect l="-3077" t="-404" r="-2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133600"/>
            <a:ext cx="3657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026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01143390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1143" r:id="rId4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 err="1" smtClean="0">
                <a:solidFill>
                  <a:srgbClr val="C00000"/>
                </a:solidFill>
              </a:rPr>
              <a:t>ArcTan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>
            <a:norm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f(x)=tan</a:t>
            </a:r>
            <a:r>
              <a:rPr lang="en-IN" sz="2800" b="1" baseline="30000" dirty="0" smtClean="0">
                <a:solidFill>
                  <a:srgbClr val="FF0000"/>
                </a:solidFill>
              </a:rPr>
              <a:t>-1</a:t>
            </a:r>
            <a:r>
              <a:rPr lang="en-IN" sz="2800" b="1" dirty="0" smtClean="0">
                <a:solidFill>
                  <a:srgbClr val="FF0000"/>
                </a:solidFill>
              </a:rPr>
              <a:t>(x)</a:t>
            </a:r>
          </a:p>
          <a:p>
            <a:r>
              <a:rPr lang="en-IN" sz="2800" b="1" dirty="0" smtClean="0">
                <a:solidFill>
                  <a:srgbClr val="FF0000"/>
                </a:solidFill>
              </a:rPr>
              <a:t>Maps input to output ranging between [-pi/2, pi/2].</a:t>
            </a: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06" y="2643182"/>
            <a:ext cx="4038600" cy="3581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817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5966276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2167" r:id="rId4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Rectified Linear Unit (</a:t>
            </a:r>
            <a:r>
              <a:rPr lang="en-IN" dirty="0" err="1" smtClean="0">
                <a:solidFill>
                  <a:srgbClr val="C00000"/>
                </a:solidFill>
              </a:rPr>
              <a:t>ReLu</a:t>
            </a:r>
            <a:r>
              <a:rPr lang="en-IN" dirty="0" smtClean="0">
                <a:solidFill>
                  <a:srgbClr val="C00000"/>
                </a:solidFill>
              </a:rPr>
              <a:t>)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447800"/>
            <a:ext cx="8329642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b="1" dirty="0" smtClean="0">
              <a:solidFill>
                <a:srgbClr val="FF0000"/>
              </a:solidFill>
            </a:endParaRPr>
          </a:p>
          <a:p>
            <a:endParaRPr lang="en-IN" sz="2400" b="1" dirty="0" smtClean="0">
              <a:solidFill>
                <a:srgbClr val="FF0000"/>
              </a:solidFill>
            </a:endParaRPr>
          </a:p>
          <a:p>
            <a:r>
              <a:rPr lang="en-IN" sz="2400" b="1" dirty="0" smtClean="0">
                <a:solidFill>
                  <a:srgbClr val="FF0000"/>
                </a:solidFill>
              </a:rPr>
              <a:t>It removes negative part of function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6 times improvement in convergence from </a:t>
            </a:r>
            <a:r>
              <a:rPr lang="en-IN" sz="2400" b="1" dirty="0" err="1" smtClean="0">
                <a:solidFill>
                  <a:srgbClr val="FF0000"/>
                </a:solidFill>
              </a:rPr>
              <a:t>Tanh</a:t>
            </a:r>
            <a:r>
              <a:rPr lang="en-IN" sz="2400" b="1" dirty="0" smtClean="0">
                <a:solidFill>
                  <a:srgbClr val="FF0000"/>
                </a:solidFill>
              </a:rPr>
              <a:t> function.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Limitation: only used in hidden layer of neural network</a:t>
            </a:r>
            <a:endParaRPr lang="en-IN" sz="2400" b="1" dirty="0">
              <a:solidFill>
                <a:srgbClr val="FF0000"/>
              </a:solidFill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8" y="3827358"/>
            <a:ext cx="3567106" cy="2902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168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100" y="1500174"/>
            <a:ext cx="2673350" cy="527050"/>
          </a:xfrm>
          <a:prstGeom prst="rect">
            <a:avLst/>
          </a:prstGeom>
          <a:noFill/>
        </p:spPr>
      </p:pic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0" y="9842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83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55219856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3191" r:id="rId5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Leaky </a:t>
            </a:r>
            <a:r>
              <a:rPr lang="en-IN" dirty="0" err="1" smtClean="0">
                <a:solidFill>
                  <a:srgbClr val="C00000"/>
                </a:solidFill>
              </a:rPr>
              <a:t>ReLu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6002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b="1" dirty="0" smtClean="0">
                <a:solidFill>
                  <a:srgbClr val="FF0000"/>
                </a:solidFill>
              </a:rPr>
              <a:t>The only difference between </a:t>
            </a:r>
            <a:r>
              <a:rPr lang="en-IN" sz="2800" b="1" dirty="0" err="1" smtClean="0">
                <a:solidFill>
                  <a:srgbClr val="FF0000"/>
                </a:solidFill>
              </a:rPr>
              <a:t>Relu</a:t>
            </a:r>
            <a:r>
              <a:rPr lang="en-IN" sz="2800" b="1" dirty="0" smtClean="0">
                <a:solidFill>
                  <a:srgbClr val="FF0000"/>
                </a:solidFill>
              </a:rPr>
              <a:t> and Leaky </a:t>
            </a:r>
            <a:r>
              <a:rPr lang="en-IN" sz="2800" b="1" dirty="0" err="1" smtClean="0">
                <a:solidFill>
                  <a:srgbClr val="FF0000"/>
                </a:solidFill>
              </a:rPr>
              <a:t>ReLu</a:t>
            </a:r>
            <a:r>
              <a:rPr lang="en-IN" sz="2800" b="1" dirty="0" smtClean="0">
                <a:solidFill>
                  <a:srgbClr val="FF0000"/>
                </a:solidFill>
              </a:rPr>
              <a:t> is it doesn’t completely vanishes the negative part, it just lowers its magnitude.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2" y="2857496"/>
            <a:ext cx="41338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19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3192" name="Picture 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2976" y="3429000"/>
            <a:ext cx="3378200" cy="527050"/>
          </a:xfrm>
          <a:prstGeom prst="rect">
            <a:avLst/>
          </a:prstGeom>
          <a:noFill/>
        </p:spPr>
      </p:pic>
      <p:sp>
        <p:nvSpPr>
          <p:cNvPr id="93194" name="Rectangle 10"/>
          <p:cNvSpPr>
            <a:spLocks noChangeArrowheads="1"/>
          </p:cNvSpPr>
          <p:nvPr/>
        </p:nvSpPr>
        <p:spPr bwMode="auto">
          <a:xfrm>
            <a:off x="0" y="9842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794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9747352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96261" r:id="rId5" imgW="13937020" imgH="5409524" progId="">
              <p:embed/>
            </p:oleObj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Exercise#3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43377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Input : 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x: a </a:t>
            </a:r>
            <a:r>
              <a:rPr lang="en-IN" b="1" dirty="0" err="1" smtClean="0">
                <a:solidFill>
                  <a:srgbClr val="FF0000"/>
                </a:solidFill>
              </a:rPr>
              <a:t>numpy</a:t>
            </a:r>
            <a:r>
              <a:rPr lang="en-IN" b="1" dirty="0" smtClean="0">
                <a:solidFill>
                  <a:srgbClr val="FF0000"/>
                </a:solidFill>
              </a:rPr>
              <a:t> array in range [1,10], with step size 0.1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w: a </a:t>
            </a:r>
            <a:r>
              <a:rPr lang="en-IN" b="1" dirty="0" err="1" smtClean="0">
                <a:solidFill>
                  <a:srgbClr val="FF0000"/>
                </a:solidFill>
              </a:rPr>
              <a:t>numpy</a:t>
            </a:r>
            <a:r>
              <a:rPr lang="en-IN" b="1" dirty="0" smtClean="0">
                <a:solidFill>
                  <a:srgbClr val="FF0000"/>
                </a:solidFill>
              </a:rPr>
              <a:t> array with equal size as X, with random </a:t>
            </a:r>
            <a:r>
              <a:rPr lang="en-IN" b="1" smtClean="0">
                <a:solidFill>
                  <a:srgbClr val="FF0000"/>
                </a:solidFill>
              </a:rPr>
              <a:t>integers from [-10, 10]</a:t>
            </a:r>
            <a:endParaRPr lang="en-IN" b="1" dirty="0" smtClean="0">
              <a:solidFill>
                <a:srgbClr val="FF0000"/>
              </a:solidFill>
            </a:endParaRP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b: a random value in between </a:t>
            </a:r>
            <a:r>
              <a:rPr lang="en-IN" b="1" dirty="0" smtClean="0">
                <a:solidFill>
                  <a:srgbClr val="FF0000"/>
                </a:solidFill>
              </a:rPr>
              <a:t>[0, </a:t>
            </a:r>
            <a:r>
              <a:rPr lang="en-IN" b="1" dirty="0" smtClean="0">
                <a:solidFill>
                  <a:srgbClr val="FF0000"/>
                </a:solidFill>
              </a:rPr>
              <a:t>1] 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Output: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Output of different activation functions.</a:t>
            </a:r>
          </a:p>
          <a:p>
            <a:pPr lvl="1"/>
            <a:r>
              <a:rPr lang="en-IN" b="1" dirty="0" smtClean="0">
                <a:solidFill>
                  <a:srgbClr val="FF0000"/>
                </a:solidFill>
              </a:rPr>
              <a:t>Plot the </a:t>
            </a:r>
            <a:r>
              <a:rPr lang="en-IN" b="1" u="sng" dirty="0" smtClean="0">
                <a:solidFill>
                  <a:srgbClr val="FF0000"/>
                </a:solidFill>
              </a:rPr>
              <a:t>output values</a:t>
            </a:r>
            <a:r>
              <a:rPr lang="en-IN" b="1" dirty="0" smtClean="0">
                <a:solidFill>
                  <a:srgbClr val="FF0000"/>
                </a:solidFill>
              </a:rPr>
              <a:t>  on activation functions using </a:t>
            </a:r>
            <a:r>
              <a:rPr lang="en-IN" b="1" dirty="0" err="1" smtClean="0">
                <a:solidFill>
                  <a:srgbClr val="FF0000"/>
                </a:solidFill>
              </a:rPr>
              <a:t>matplotlib</a:t>
            </a:r>
            <a:r>
              <a:rPr lang="en-IN" b="1" dirty="0" smtClean="0">
                <a:solidFill>
                  <a:srgbClr val="FF0000"/>
                </a:solidFill>
              </a:rPr>
              <a:t> for all activation functions.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457200" y="1600200"/>
            <a:ext cx="4343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87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 rot="20528542">
            <a:off x="2400347" y="2967335"/>
            <a:ext cx="39841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 !!!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42" y="1643050"/>
            <a:ext cx="6143668" cy="470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217465945"/>
              </p:ext>
            </p:extLst>
          </p:nvPr>
        </p:nvGraphicFramePr>
        <p:xfrm>
          <a:off x="7543800" y="238125"/>
          <a:ext cx="1676400" cy="679450"/>
        </p:xfrm>
        <a:graphic>
          <a:graphicData uri="http://schemas.openxmlformats.org/presentationml/2006/ole">
            <p:oleObj spid="_x0000_s98306" r:id="rId4" imgW="13937020" imgH="5409524" progId="">
              <p:embed/>
            </p:oleObj>
          </a:graphicData>
        </a:graphic>
      </p:graphicFrame>
      <p:sp>
        <p:nvSpPr>
          <p:cNvPr id="7" name="Title 6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Exercise#1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21746594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1931" r:id="rId4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Problem Statement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525963"/>
          </a:xfrm>
        </p:spPr>
        <p:txBody>
          <a:bodyPr>
            <a:normAutofit/>
          </a:bodyPr>
          <a:lstStyle/>
          <a:p>
            <a:pPr algn="just"/>
            <a:r>
              <a:rPr lang="en-IN" b="1" dirty="0" smtClean="0">
                <a:solidFill>
                  <a:srgbClr val="FF0000"/>
                </a:solidFill>
              </a:rPr>
              <a:t>There are two different fruits </a:t>
            </a:r>
          </a:p>
          <a:p>
            <a:pPr lvl="1" algn="just"/>
            <a:r>
              <a:rPr lang="en-IN" b="1" dirty="0" smtClean="0">
                <a:solidFill>
                  <a:srgbClr val="FF0000"/>
                </a:solidFill>
              </a:rPr>
              <a:t>Apples</a:t>
            </a:r>
          </a:p>
          <a:p>
            <a:pPr lvl="1" algn="just"/>
            <a:r>
              <a:rPr lang="en-IN" b="1" dirty="0" smtClean="0">
                <a:solidFill>
                  <a:srgbClr val="FF0000"/>
                </a:solidFill>
              </a:rPr>
              <a:t>Oranges. </a:t>
            </a:r>
          </a:p>
          <a:p>
            <a:pPr algn="just"/>
            <a:r>
              <a:rPr lang="en-IN" b="1" dirty="0" smtClean="0">
                <a:solidFill>
                  <a:srgbClr val="FF0000"/>
                </a:solidFill>
              </a:rPr>
              <a:t>A produce dealer wants to sort the fruits according to three properties of the fruit: </a:t>
            </a:r>
          </a:p>
          <a:p>
            <a:pPr lvl="1" algn="just"/>
            <a:r>
              <a:rPr lang="en-IN" b="1" i="1" dirty="0" smtClean="0">
                <a:solidFill>
                  <a:srgbClr val="FF0000"/>
                </a:solidFill>
              </a:rPr>
              <a:t>Shape</a:t>
            </a:r>
          </a:p>
          <a:p>
            <a:pPr lvl="1" algn="just"/>
            <a:r>
              <a:rPr lang="en-IN" b="1" i="1" dirty="0" smtClean="0">
                <a:solidFill>
                  <a:srgbClr val="FF0000"/>
                </a:solidFill>
              </a:rPr>
              <a:t>texture </a:t>
            </a:r>
          </a:p>
          <a:p>
            <a:pPr lvl="1" algn="just"/>
            <a:r>
              <a:rPr lang="en-IN" b="1" i="1" dirty="0" smtClean="0">
                <a:solidFill>
                  <a:srgbClr val="FF0000"/>
                </a:solidFill>
              </a:rPr>
              <a:t>weight</a:t>
            </a:r>
            <a:r>
              <a:rPr lang="en-IN" b="1" dirty="0" smtClean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="" xmlns:p14="http://schemas.microsoft.com/office/powerpoint/2010/main" val="26498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4414" y="2643182"/>
            <a:ext cx="5483203" cy="428628"/>
          </a:xfrm>
          <a:prstGeom prst="rect">
            <a:avLst/>
          </a:prstGeom>
          <a:noFill/>
        </p:spPr>
      </p:pic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2976" y="3714752"/>
            <a:ext cx="5604513" cy="428628"/>
          </a:xfrm>
          <a:prstGeom prst="rect">
            <a:avLst/>
          </a:prstGeom>
          <a:noFill/>
        </p:spPr>
      </p:pic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57290" y="4786322"/>
            <a:ext cx="3930650" cy="336550"/>
          </a:xfrm>
          <a:prstGeom prst="rect">
            <a:avLst/>
          </a:prstGeom>
          <a:noFill/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217465945"/>
              </p:ext>
            </p:extLst>
          </p:nvPr>
        </p:nvGraphicFramePr>
        <p:xfrm>
          <a:off x="7543800" y="238125"/>
          <a:ext cx="1676400" cy="679450"/>
        </p:xfrm>
        <a:graphic>
          <a:graphicData uri="http://schemas.openxmlformats.org/presentationml/2006/ole">
            <p:oleObj spid="_x0000_s99337" r:id="rId6" imgW="13937020" imgH="5409524" progId="">
              <p:embed/>
            </p:oleObj>
          </a:graphicData>
        </a:graphic>
      </p:graphicFrame>
      <p:sp>
        <p:nvSpPr>
          <p:cNvPr id="14" name="Title 6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Sensor Outputs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1746861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3978" r:id="rId4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Problem Statement </a:t>
            </a:r>
            <a:r>
              <a:rPr lang="en-IN" sz="4800" dirty="0" err="1" smtClean="0">
                <a:solidFill>
                  <a:srgbClr val="C00000"/>
                </a:solidFill>
              </a:rPr>
              <a:t>Cont</a:t>
            </a:r>
            <a:r>
              <a:rPr lang="en-IN" sz="4800" dirty="0" smtClean="0">
                <a:solidFill>
                  <a:srgbClr val="C00000"/>
                </a:solidFill>
              </a:rPr>
              <a:t>…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 </a:t>
            </a:r>
            <a:endParaRPr lang="en-US" dirty="0"/>
          </a:p>
        </p:txBody>
      </p:sp>
      <p:pic>
        <p:nvPicPr>
          <p:cNvPr id="8397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1643050"/>
            <a:ext cx="756285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8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0" y="8763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3983" name="Picture 1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6050" y="5286388"/>
            <a:ext cx="4267200" cy="539750"/>
          </a:xfrm>
          <a:prstGeom prst="rect">
            <a:avLst/>
          </a:prstGeom>
          <a:noFill/>
        </p:spPr>
      </p:pic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0" y="9969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64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4258829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6028" r:id="rId4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Perceptron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05800" cy="5004867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Write a python program to do this classification using  using </a:t>
            </a:r>
            <a:r>
              <a:rPr lang="en-IN" b="1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perceptron</a:t>
            </a:r>
            <a:r>
              <a:rPr lang="en-IN" b="1" dirty="0" smtClean="0">
                <a:solidFill>
                  <a:srgbClr val="FF0000"/>
                </a:solidFill>
              </a:rPr>
              <a:t>. Consider weight matrix and bias as follows:</a:t>
            </a:r>
          </a:p>
          <a:p>
            <a:pPr marL="457200" lvl="1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W= [0 1 0] and b=0</a:t>
            </a:r>
            <a:endParaRPr lang="en-IN" b="1" dirty="0">
              <a:solidFill>
                <a:srgbClr val="FF0000"/>
              </a:solidFill>
            </a:endParaRPr>
          </a:p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Test case 1</a:t>
            </a:r>
          </a:p>
          <a:p>
            <a:pPr marL="914400" lvl="1" indent="-457200"/>
            <a:r>
              <a:rPr lang="en-IN" sz="3300" b="1" dirty="0" smtClean="0">
                <a:solidFill>
                  <a:srgbClr val="C00000"/>
                </a:solidFill>
              </a:rPr>
              <a:t>Shape=round, texture=rough, weight= 2 pound</a:t>
            </a:r>
          </a:p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Test case 2</a:t>
            </a:r>
          </a:p>
          <a:p>
            <a:pPr marL="914400" lvl="1" indent="-457200"/>
            <a:r>
              <a:rPr lang="en-IN" sz="3300" b="1" dirty="0" smtClean="0">
                <a:solidFill>
                  <a:srgbClr val="C00000"/>
                </a:solidFill>
              </a:rPr>
              <a:t>Shape =elliptical, texture=smooth, weight= 2 pound</a:t>
            </a:r>
          </a:p>
          <a:p>
            <a:pPr marL="514350" indent="-457200"/>
            <a:r>
              <a:rPr lang="en-IN" b="1" dirty="0" smtClean="0">
                <a:solidFill>
                  <a:srgbClr val="FF0000"/>
                </a:solidFill>
              </a:rPr>
              <a:t>Use the following equation to compute the result:</a:t>
            </a:r>
          </a:p>
          <a:p>
            <a:pPr marL="914400" lvl="1" indent="-457200"/>
            <a:r>
              <a:rPr lang="en-IN" sz="33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Y=</a:t>
            </a:r>
            <a:r>
              <a:rPr lang="en-IN" sz="33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W.X+b</a:t>
            </a:r>
            <a:r>
              <a:rPr lang="en-IN" sz="33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IN" sz="3300" b="1" dirty="0" smtClean="0">
                <a:solidFill>
                  <a:srgbClr val="C00000"/>
                </a:solidFill>
              </a:rPr>
              <a:t>where W is weight, X is input and b is bias</a:t>
            </a:r>
          </a:p>
          <a:p>
            <a:pPr marL="514350" indent="-457200"/>
            <a:endParaRPr lang="en-IN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75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Exercise#2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 smtClean="0">
              <a:solidFill>
                <a:srgbClr val="FF0000"/>
              </a:solidFill>
            </a:endParaRPr>
          </a:p>
          <a:p>
            <a:r>
              <a:rPr lang="en-IN" b="1" dirty="0" smtClean="0">
                <a:solidFill>
                  <a:srgbClr val="FF0000"/>
                </a:solidFill>
              </a:rPr>
              <a:t>Analyze and criticize output with different weights and bias 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2" y="3357562"/>
            <a:ext cx="3100388" cy="295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5501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1746861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85001" r:id="rId4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Activation Functions Effects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It maps input to output in certain fashion.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There are many activation functions in machine learning:</a:t>
            </a:r>
          </a:p>
          <a:p>
            <a:pPr lvl="1"/>
            <a:r>
              <a:rPr lang="en-IN" dirty="0" smtClean="0">
                <a:solidFill>
                  <a:srgbClr val="C00000"/>
                </a:solidFill>
              </a:rPr>
              <a:t>Identity or linear activation function</a:t>
            </a:r>
          </a:p>
          <a:p>
            <a:pPr lvl="1"/>
            <a:r>
              <a:rPr lang="en-IN" dirty="0" smtClean="0">
                <a:solidFill>
                  <a:srgbClr val="C00000"/>
                </a:solidFill>
              </a:rPr>
              <a:t>Binary Step</a:t>
            </a:r>
          </a:p>
          <a:p>
            <a:pPr lvl="1"/>
            <a:r>
              <a:rPr lang="en-IN" dirty="0" smtClean="0">
                <a:solidFill>
                  <a:srgbClr val="C00000"/>
                </a:solidFill>
              </a:rPr>
              <a:t>Logistic or Sigmoid</a:t>
            </a:r>
          </a:p>
          <a:p>
            <a:pPr lvl="1"/>
            <a:r>
              <a:rPr lang="en-IN" dirty="0" err="1" smtClean="0">
                <a:solidFill>
                  <a:srgbClr val="C00000"/>
                </a:solidFill>
              </a:rPr>
              <a:t>Tanh</a:t>
            </a:r>
            <a:endParaRPr lang="en-IN" dirty="0" smtClean="0">
              <a:solidFill>
                <a:srgbClr val="C00000"/>
              </a:solidFill>
            </a:endParaRPr>
          </a:p>
          <a:p>
            <a:pPr lvl="1"/>
            <a:r>
              <a:rPr lang="en-IN" dirty="0" err="1" smtClean="0">
                <a:solidFill>
                  <a:srgbClr val="C00000"/>
                </a:solidFill>
              </a:rPr>
              <a:t>ArcTan</a:t>
            </a:r>
            <a:endParaRPr lang="en-IN" dirty="0" smtClean="0">
              <a:solidFill>
                <a:srgbClr val="C00000"/>
              </a:solidFill>
            </a:endParaRPr>
          </a:p>
          <a:p>
            <a:pPr lvl="1"/>
            <a:r>
              <a:rPr lang="en-IN" dirty="0" smtClean="0">
                <a:solidFill>
                  <a:srgbClr val="C00000"/>
                </a:solidFill>
              </a:rPr>
              <a:t>Rectified Linear Unit (</a:t>
            </a:r>
            <a:r>
              <a:rPr lang="en-IN" dirty="0" err="1" smtClean="0">
                <a:solidFill>
                  <a:srgbClr val="C00000"/>
                </a:solidFill>
              </a:rPr>
              <a:t>ReLu</a:t>
            </a:r>
            <a:r>
              <a:rPr lang="en-IN" dirty="0" smtClean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IN" dirty="0" smtClean="0">
                <a:solidFill>
                  <a:srgbClr val="C00000"/>
                </a:solidFill>
              </a:rPr>
              <a:t>Leaky </a:t>
            </a:r>
            <a:r>
              <a:rPr lang="en-IN" dirty="0" err="1" smtClean="0">
                <a:solidFill>
                  <a:srgbClr val="C00000"/>
                </a:solidFill>
              </a:rPr>
              <a:t>ReLu</a:t>
            </a:r>
            <a:endParaRPr lang="en-IN" dirty="0" smtClean="0">
              <a:solidFill>
                <a:srgbClr val="C00000"/>
              </a:solidFill>
            </a:endParaRPr>
          </a:p>
          <a:p>
            <a:pPr lvl="1"/>
            <a:endParaRPr lang="en-IN" dirty="0" smtClean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64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6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3067"/>
            <a:ext cx="56726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68956527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3891" r:id="rId4" imgW="13937020" imgH="5409524" progId="">
              <p:embed/>
            </p:oleObj>
          </a:graphicData>
        </a:graphic>
      </p:graphicFrame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966FD54-DAF7-41EA-ADC3-5D9B3F92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Foundations::Sanjay Kumar Singh &amp; Usha Mittal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676400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IN" b="1" dirty="0" smtClean="0">
                <a:solidFill>
                  <a:srgbClr val="C00000"/>
                </a:solidFill>
              </a:rPr>
              <a:t>f(x)=x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>
                <a:solidFill>
                  <a:srgbClr val="C00000"/>
                </a:solidFill>
              </a:rPr>
              <a:t>Input maps to same output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Autofit/>
          </a:bodyPr>
          <a:lstStyle/>
          <a:p>
            <a:pPr algn="l"/>
            <a:r>
              <a:rPr lang="en-IN" dirty="0" smtClean="0">
                <a:solidFill>
                  <a:srgbClr val="C00000"/>
                </a:solidFill>
              </a:rPr>
              <a:t>Identity or Linear Activation Function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33886" name="Picture 9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0200"/>
            <a:ext cx="3720898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964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28440</TotalTime>
  <Words>605</Words>
  <Application>Microsoft Office PowerPoint</Application>
  <PresentationFormat>On-screen Show (4:3)</PresentationFormat>
  <Paragraphs>96</Paragraphs>
  <Slides>18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INT247 Machine Learning Foundations</vt:lpstr>
      <vt:lpstr> </vt:lpstr>
      <vt:lpstr>Problem Statement</vt:lpstr>
      <vt:lpstr> </vt:lpstr>
      <vt:lpstr>Problem Statement Cont…</vt:lpstr>
      <vt:lpstr>Perceptron</vt:lpstr>
      <vt:lpstr>Exercise#2</vt:lpstr>
      <vt:lpstr>Activation Functions Effects</vt:lpstr>
      <vt:lpstr>Identity or Linear Activation Function</vt:lpstr>
      <vt:lpstr>Binary Step</vt:lpstr>
      <vt:lpstr>Logistic or Sigmoid</vt:lpstr>
      <vt:lpstr>Tanh</vt:lpstr>
      <vt:lpstr>Tanh</vt:lpstr>
      <vt:lpstr>ArcTan</vt:lpstr>
      <vt:lpstr>Rectified Linear Unit (ReLu)</vt:lpstr>
      <vt:lpstr>Leaky ReLu</vt:lpstr>
      <vt:lpstr>Exercise#3</vt:lpstr>
      <vt:lpstr>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227</cp:revision>
  <dcterms:created xsi:type="dcterms:W3CDTF">2013-10-21T21:58:54Z</dcterms:created>
  <dcterms:modified xsi:type="dcterms:W3CDTF">2018-12-21T05:14:36Z</dcterms:modified>
</cp:coreProperties>
</file>